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 id="2147483681" r:id="rId3"/>
    <p:sldMasterId id="2147483695" r:id="rId4"/>
  </p:sldMasterIdLst>
  <p:notesMasterIdLst>
    <p:notesMasterId r:id="rId49"/>
  </p:notesMasterIdLst>
  <p:sldIdLst>
    <p:sldId id="298" r:id="rId5"/>
    <p:sldId id="287" r:id="rId6"/>
    <p:sldId id="260" r:id="rId7"/>
    <p:sldId id="282" r:id="rId8"/>
    <p:sldId id="262" r:id="rId9"/>
    <p:sldId id="263" r:id="rId10"/>
    <p:sldId id="257" r:id="rId11"/>
    <p:sldId id="259" r:id="rId12"/>
    <p:sldId id="258" r:id="rId13"/>
    <p:sldId id="281" r:id="rId14"/>
    <p:sldId id="265" r:id="rId15"/>
    <p:sldId id="300" r:id="rId16"/>
    <p:sldId id="264" r:id="rId17"/>
    <p:sldId id="266" r:id="rId18"/>
    <p:sldId id="267" r:id="rId19"/>
    <p:sldId id="268" r:id="rId20"/>
    <p:sldId id="270" r:id="rId21"/>
    <p:sldId id="269" r:id="rId22"/>
    <p:sldId id="289" r:id="rId23"/>
    <p:sldId id="301" r:id="rId24"/>
    <p:sldId id="271" r:id="rId25"/>
    <p:sldId id="302" r:id="rId26"/>
    <p:sldId id="273" r:id="rId27"/>
    <p:sldId id="284" r:id="rId28"/>
    <p:sldId id="272" r:id="rId29"/>
    <p:sldId id="276" r:id="rId30"/>
    <p:sldId id="288" r:id="rId31"/>
    <p:sldId id="290" r:id="rId32"/>
    <p:sldId id="291" r:id="rId33"/>
    <p:sldId id="292" r:id="rId34"/>
    <p:sldId id="293" r:id="rId35"/>
    <p:sldId id="285" r:id="rId36"/>
    <p:sldId id="303" r:id="rId37"/>
    <p:sldId id="294" r:id="rId38"/>
    <p:sldId id="277" r:id="rId39"/>
    <p:sldId id="304" r:id="rId40"/>
    <p:sldId id="279" r:id="rId41"/>
    <p:sldId id="295" r:id="rId42"/>
    <p:sldId id="296" r:id="rId43"/>
    <p:sldId id="305" r:id="rId44"/>
    <p:sldId id="306" r:id="rId45"/>
    <p:sldId id="286" r:id="rId46"/>
    <p:sldId id="280" r:id="rId47"/>
    <p:sldId id="27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5179CD5-5F08-41AE-AB4A-FA2A4E530FFD}">
          <p14:sldIdLst>
            <p14:sldId id="298"/>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300"/>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89"/>
            <p14:sldId id="301"/>
            <p14:sldId id="271"/>
            <p14:sldId id="302"/>
            <p14:sldId id="273"/>
            <p14:sldId id="284"/>
            <p14:sldId id="272"/>
            <p14:sldId id="276"/>
          </p14:sldIdLst>
        </p14:section>
        <p14:section name="Promises" id="{30AD2F7F-2EA4-482D-88B9-4F30087C92C0}">
          <p14:sldIdLst>
            <p14:sldId id="288"/>
            <p14:sldId id="290"/>
            <p14:sldId id="291"/>
            <p14:sldId id="292"/>
            <p14:sldId id="293"/>
            <p14:sldId id="285"/>
            <p14:sldId id="303"/>
            <p14:sldId id="294"/>
          </p14:sldIdLst>
        </p14:section>
        <p14:section name="Generators - ES6 feature" id="{013FAAA1-F056-4250-A2C3-126758E4A56F}">
          <p14:sldIdLst>
            <p14:sldId id="277"/>
            <p14:sldId id="304"/>
            <p14:sldId id="279"/>
            <p14:sldId id="295"/>
            <p14:sldId id="296"/>
            <p14:sldId id="305"/>
            <p14:sldId id="306"/>
          </p14:sldIdLst>
        </p14:section>
        <p14:section name="Go" id="{0223C1D1-742C-4861-81E0-61DAFB445091}">
          <p14:sldIdLst>
            <p14:sldId id="286"/>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89425" autoAdjust="0"/>
  </p:normalViewPr>
  <p:slideViewPr>
    <p:cSldViewPr snapToGrid="0">
      <p:cViewPr varScale="1">
        <p:scale>
          <a:sx n="94" d="100"/>
          <a:sy n="94" d="100"/>
        </p:scale>
        <p:origin x="10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A7711-AD88-476D-BC80-B4A86D432669}"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US"/>
        </a:p>
      </dgm:t>
    </dgm:pt>
    <dgm:pt modelId="{5C573426-D1C7-4CF9-A58B-2E4F23E5931F}">
      <dgm:prSet phldrT="[Text]"/>
      <dgm:spPr>
        <a:solidFill>
          <a:srgbClr val="0070C0"/>
        </a:solidFill>
      </dgm:spPr>
      <dgm:t>
        <a:bodyPr/>
        <a:lstStyle/>
        <a:p>
          <a:r>
            <a:rPr lang="en-US" dirty="0" smtClean="0"/>
            <a:t>Pending</a:t>
          </a:r>
          <a:endParaRPr lang="en-US" dirty="0"/>
        </a:p>
      </dgm:t>
    </dgm:pt>
    <dgm:pt modelId="{901C83AB-F7DF-4D0A-B2B4-E01581BE4C9E}" type="parTrans" cxnId="{A75D8917-BD88-40DB-9376-83F4912886CB}">
      <dgm:prSet/>
      <dgm:spPr/>
      <dgm:t>
        <a:bodyPr/>
        <a:lstStyle/>
        <a:p>
          <a:endParaRPr lang="en-US"/>
        </a:p>
      </dgm:t>
    </dgm:pt>
    <dgm:pt modelId="{A3052116-ECB8-4894-B065-9D40D47CEF5D}" type="sibTrans" cxnId="{A75D8917-BD88-40DB-9376-83F4912886CB}">
      <dgm:prSet/>
      <dgm:spPr/>
      <dgm:t>
        <a:bodyPr/>
        <a:lstStyle/>
        <a:p>
          <a:endParaRPr lang="en-US"/>
        </a:p>
      </dgm:t>
    </dgm:pt>
    <dgm:pt modelId="{27828398-5811-45E4-A7A1-27343DC55A9A}">
      <dgm:prSet phldrT="[Text]"/>
      <dgm:spPr>
        <a:solidFill>
          <a:srgbClr val="00B050"/>
        </a:solidFill>
      </dgm:spPr>
      <dgm:t>
        <a:bodyPr/>
        <a:lstStyle/>
        <a:p>
          <a:r>
            <a:rPr lang="en-US" dirty="0" smtClean="0"/>
            <a:t>Fulfilled</a:t>
          </a:r>
          <a:endParaRPr lang="en-US" dirty="0"/>
        </a:p>
      </dgm:t>
    </dgm:pt>
    <dgm:pt modelId="{7998CDF0-2775-4793-A8FA-3AAC208D7784}" type="parTrans" cxnId="{2D04C234-DFFD-4C4D-92BE-2EE6090C2BF4}">
      <dgm:prSet/>
      <dgm:spPr>
        <a:ln w="76200">
          <a:tailEnd type="triangle"/>
        </a:ln>
      </dgm:spPr>
      <dgm:t>
        <a:bodyPr/>
        <a:lstStyle/>
        <a:p>
          <a:endParaRPr lang="en-US"/>
        </a:p>
      </dgm:t>
    </dgm:pt>
    <dgm:pt modelId="{71AB9BE3-3B1F-4E2E-9D01-C8062558E857}" type="sibTrans" cxnId="{2D04C234-DFFD-4C4D-92BE-2EE6090C2BF4}">
      <dgm:prSet/>
      <dgm:spPr/>
      <dgm:t>
        <a:bodyPr/>
        <a:lstStyle/>
        <a:p>
          <a:endParaRPr lang="en-US"/>
        </a:p>
      </dgm:t>
    </dgm:pt>
    <dgm:pt modelId="{9A9DD458-2447-460F-83A5-1B5F0B1CA462}">
      <dgm:prSet phldrT="[Text]"/>
      <dgm:spPr>
        <a:solidFill>
          <a:srgbClr val="C00000"/>
        </a:solidFill>
      </dgm:spPr>
      <dgm:t>
        <a:bodyPr/>
        <a:lstStyle/>
        <a:p>
          <a:r>
            <a:rPr lang="en-US" dirty="0" smtClean="0"/>
            <a:t>Rejected</a:t>
          </a:r>
          <a:endParaRPr lang="en-US" dirty="0"/>
        </a:p>
      </dgm:t>
    </dgm:pt>
    <dgm:pt modelId="{9CF1F15D-FF78-4798-9E64-7267100BD2E7}" type="parTrans" cxnId="{D8AB77FC-CBD6-4AE8-803A-AD528F41EA12}">
      <dgm:prSet/>
      <dgm:spPr>
        <a:ln w="76200">
          <a:tailEnd type="triangle"/>
        </a:ln>
      </dgm:spPr>
      <dgm:t>
        <a:bodyPr/>
        <a:lstStyle/>
        <a:p>
          <a:endParaRPr lang="en-US"/>
        </a:p>
      </dgm:t>
    </dgm:pt>
    <dgm:pt modelId="{D89F04F7-6ECD-43F8-A99C-BFEECE488AAB}" type="sibTrans" cxnId="{D8AB77FC-CBD6-4AE8-803A-AD528F41EA12}">
      <dgm:prSet/>
      <dgm:spPr/>
      <dgm:t>
        <a:bodyPr/>
        <a:lstStyle/>
        <a:p>
          <a:endParaRPr lang="en-US"/>
        </a:p>
      </dgm:t>
    </dgm:pt>
    <dgm:pt modelId="{38287140-B138-453C-9744-220676E6002C}" type="pres">
      <dgm:prSet presAssocID="{E51A7711-AD88-476D-BC80-B4A86D432669}" presName="Name0" presStyleCnt="0">
        <dgm:presLayoutVars>
          <dgm:chMax val="1"/>
          <dgm:chPref val="1"/>
          <dgm:dir/>
          <dgm:animOne val="branch"/>
          <dgm:animLvl val="lvl"/>
        </dgm:presLayoutVars>
      </dgm:prSet>
      <dgm:spPr/>
      <dgm:t>
        <a:bodyPr/>
        <a:lstStyle/>
        <a:p>
          <a:endParaRPr lang="en-US"/>
        </a:p>
      </dgm:t>
    </dgm:pt>
    <dgm:pt modelId="{BA14D2BD-0B3D-4971-A21E-21BDF6D7E152}" type="pres">
      <dgm:prSet presAssocID="{5C573426-D1C7-4CF9-A58B-2E4F23E5931F}" presName="singleCycle" presStyleCnt="0"/>
      <dgm:spPr/>
    </dgm:pt>
    <dgm:pt modelId="{3275D896-2EDF-4F6E-A632-49000CF03234}" type="pres">
      <dgm:prSet presAssocID="{5C573426-D1C7-4CF9-A58B-2E4F23E5931F}" presName="singleCenter" presStyleLbl="node1" presStyleIdx="0" presStyleCnt="3" custScaleX="195972" custLinFactNeighborX="-73616" custLinFactNeighborY="63">
        <dgm:presLayoutVars>
          <dgm:chMax val="7"/>
          <dgm:chPref val="7"/>
        </dgm:presLayoutVars>
      </dgm:prSet>
      <dgm:spPr/>
      <dgm:t>
        <a:bodyPr/>
        <a:lstStyle/>
        <a:p>
          <a:endParaRPr lang="en-US"/>
        </a:p>
      </dgm:t>
    </dgm:pt>
    <dgm:pt modelId="{CB7DA74E-3A86-4784-9718-5839C9D57469}" type="pres">
      <dgm:prSet presAssocID="{7998CDF0-2775-4793-A8FA-3AAC208D7784}" presName="Name56" presStyleLbl="parChTrans1D2" presStyleIdx="0" presStyleCnt="2"/>
      <dgm:spPr/>
      <dgm:t>
        <a:bodyPr/>
        <a:lstStyle/>
        <a:p>
          <a:endParaRPr lang="en-US"/>
        </a:p>
      </dgm:t>
    </dgm:pt>
    <dgm:pt modelId="{2A19E630-41AA-4271-9FBC-A8A9239930B3}" type="pres">
      <dgm:prSet presAssocID="{27828398-5811-45E4-A7A1-27343DC55A9A}" presName="text0" presStyleLbl="node1" presStyleIdx="1" presStyleCnt="3" custScaleX="286450" custScaleY="200810" custRadScaleRad="146915" custRadScaleInc="68662">
        <dgm:presLayoutVars>
          <dgm:bulletEnabled val="1"/>
        </dgm:presLayoutVars>
      </dgm:prSet>
      <dgm:spPr/>
      <dgm:t>
        <a:bodyPr/>
        <a:lstStyle/>
        <a:p>
          <a:endParaRPr lang="en-US"/>
        </a:p>
      </dgm:t>
    </dgm:pt>
    <dgm:pt modelId="{1253804C-AD58-41E8-B3DB-84C250054EBB}" type="pres">
      <dgm:prSet presAssocID="{9CF1F15D-FF78-4798-9E64-7267100BD2E7}" presName="Name56" presStyleLbl="parChTrans1D2" presStyleIdx="1" presStyleCnt="2"/>
      <dgm:spPr/>
      <dgm:t>
        <a:bodyPr/>
        <a:lstStyle/>
        <a:p>
          <a:endParaRPr lang="en-US"/>
        </a:p>
      </dgm:t>
    </dgm:pt>
    <dgm:pt modelId="{D7FE1D76-60D0-4132-B52B-00030F892152}" type="pres">
      <dgm:prSet presAssocID="{9A9DD458-2447-460F-83A5-1B5F0B1CA462}" presName="text0" presStyleLbl="node1" presStyleIdx="2" presStyleCnt="3" custScaleX="308808" custScaleY="198417" custRadScaleRad="150993" custRadScaleInc="-68230">
        <dgm:presLayoutVars>
          <dgm:bulletEnabled val="1"/>
        </dgm:presLayoutVars>
      </dgm:prSet>
      <dgm:spPr/>
      <dgm:t>
        <a:bodyPr/>
        <a:lstStyle/>
        <a:p>
          <a:endParaRPr lang="en-US"/>
        </a:p>
      </dgm:t>
    </dgm:pt>
  </dgm:ptLst>
  <dgm:cxnLst>
    <dgm:cxn modelId="{8A9063D3-8D7D-4DF8-8734-D10552110B3C}" type="presOf" srcId="{5C573426-D1C7-4CF9-A58B-2E4F23E5931F}" destId="{3275D896-2EDF-4F6E-A632-49000CF03234}" srcOrd="0" destOrd="0" presId="urn:microsoft.com/office/officeart/2008/layout/RadialCluster"/>
    <dgm:cxn modelId="{D8AB77FC-CBD6-4AE8-803A-AD528F41EA12}" srcId="{5C573426-D1C7-4CF9-A58B-2E4F23E5931F}" destId="{9A9DD458-2447-460F-83A5-1B5F0B1CA462}" srcOrd="1" destOrd="0" parTransId="{9CF1F15D-FF78-4798-9E64-7267100BD2E7}" sibTransId="{D89F04F7-6ECD-43F8-A99C-BFEECE488AAB}"/>
    <dgm:cxn modelId="{2D04C234-DFFD-4C4D-92BE-2EE6090C2BF4}" srcId="{5C573426-D1C7-4CF9-A58B-2E4F23E5931F}" destId="{27828398-5811-45E4-A7A1-27343DC55A9A}" srcOrd="0" destOrd="0" parTransId="{7998CDF0-2775-4793-A8FA-3AAC208D7784}" sibTransId="{71AB9BE3-3B1F-4E2E-9D01-C8062558E857}"/>
    <dgm:cxn modelId="{64E9DAF0-1CC4-4A3F-A763-3CB6D657A932}" type="presOf" srcId="{7998CDF0-2775-4793-A8FA-3AAC208D7784}" destId="{CB7DA74E-3A86-4784-9718-5839C9D57469}" srcOrd="0" destOrd="0" presId="urn:microsoft.com/office/officeart/2008/layout/RadialCluster"/>
    <dgm:cxn modelId="{7350AD43-7B64-4615-85C5-22DF6CC08313}" type="presOf" srcId="{9A9DD458-2447-460F-83A5-1B5F0B1CA462}" destId="{D7FE1D76-60D0-4132-B52B-00030F892152}" srcOrd="0" destOrd="0" presId="urn:microsoft.com/office/officeart/2008/layout/RadialCluster"/>
    <dgm:cxn modelId="{2D0A0840-5CA6-45DB-BF74-D865D37C0756}" type="presOf" srcId="{9CF1F15D-FF78-4798-9E64-7267100BD2E7}" destId="{1253804C-AD58-41E8-B3DB-84C250054EBB}" srcOrd="0" destOrd="0" presId="urn:microsoft.com/office/officeart/2008/layout/RadialCluster"/>
    <dgm:cxn modelId="{8942F0B6-F924-4382-AEC7-D6AABCC734C4}" type="presOf" srcId="{E51A7711-AD88-476D-BC80-B4A86D432669}" destId="{38287140-B138-453C-9744-220676E6002C}" srcOrd="0" destOrd="0" presId="urn:microsoft.com/office/officeart/2008/layout/RadialCluster"/>
    <dgm:cxn modelId="{A75D8917-BD88-40DB-9376-83F4912886CB}" srcId="{E51A7711-AD88-476D-BC80-B4A86D432669}" destId="{5C573426-D1C7-4CF9-A58B-2E4F23E5931F}" srcOrd="0" destOrd="0" parTransId="{901C83AB-F7DF-4D0A-B2B4-E01581BE4C9E}" sibTransId="{A3052116-ECB8-4894-B065-9D40D47CEF5D}"/>
    <dgm:cxn modelId="{54D9D564-E388-458D-BF03-41D32F63CC2D}" type="presOf" srcId="{27828398-5811-45E4-A7A1-27343DC55A9A}" destId="{2A19E630-41AA-4271-9FBC-A8A9239930B3}" srcOrd="0" destOrd="0" presId="urn:microsoft.com/office/officeart/2008/layout/RadialCluster"/>
    <dgm:cxn modelId="{27F03D7B-2F21-45E8-8FC5-EAD191A9C9F9}" type="presParOf" srcId="{38287140-B138-453C-9744-220676E6002C}" destId="{BA14D2BD-0B3D-4971-A21E-21BDF6D7E152}" srcOrd="0" destOrd="0" presId="urn:microsoft.com/office/officeart/2008/layout/RadialCluster"/>
    <dgm:cxn modelId="{67B05A7B-2B67-4982-8D52-1A20058442B5}" type="presParOf" srcId="{BA14D2BD-0B3D-4971-A21E-21BDF6D7E152}" destId="{3275D896-2EDF-4F6E-A632-49000CF03234}" srcOrd="0" destOrd="0" presId="urn:microsoft.com/office/officeart/2008/layout/RadialCluster"/>
    <dgm:cxn modelId="{D9213AA4-C21E-4836-A5BC-ABF45264F5AA}" type="presParOf" srcId="{BA14D2BD-0B3D-4971-A21E-21BDF6D7E152}" destId="{CB7DA74E-3A86-4784-9718-5839C9D57469}" srcOrd="1" destOrd="0" presId="urn:microsoft.com/office/officeart/2008/layout/RadialCluster"/>
    <dgm:cxn modelId="{AE9DAF44-4182-463F-A09D-CB9E70E2E0E5}" type="presParOf" srcId="{BA14D2BD-0B3D-4971-A21E-21BDF6D7E152}" destId="{2A19E630-41AA-4271-9FBC-A8A9239930B3}" srcOrd="2" destOrd="0" presId="urn:microsoft.com/office/officeart/2008/layout/RadialCluster"/>
    <dgm:cxn modelId="{4C9A6E9F-ED7E-4868-9585-59FF6BA24A31}" type="presParOf" srcId="{BA14D2BD-0B3D-4971-A21E-21BDF6D7E152}" destId="{1253804C-AD58-41E8-B3DB-84C250054EBB}" srcOrd="3" destOrd="0" presId="urn:microsoft.com/office/officeart/2008/layout/RadialCluster"/>
    <dgm:cxn modelId="{A5A2A559-F377-4578-9469-19D6CDC56318}" type="presParOf" srcId="{BA14D2BD-0B3D-4971-A21E-21BDF6D7E152}" destId="{D7FE1D76-60D0-4132-B52B-00030F89215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5D896-2EDF-4F6E-A632-49000CF03234}">
      <dsp:nvSpPr>
        <dsp:cNvPr id="0" name=""/>
        <dsp:cNvSpPr/>
      </dsp:nvSpPr>
      <dsp:spPr>
        <a:xfrm>
          <a:off x="1494395" y="1591807"/>
          <a:ext cx="2660886" cy="135778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Pending</a:t>
          </a:r>
          <a:endParaRPr lang="en-US" sz="3500" kern="1200" dirty="0"/>
        </a:p>
      </dsp:txBody>
      <dsp:txXfrm>
        <a:off x="1560677" y="1658089"/>
        <a:ext cx="2528322" cy="1225224"/>
      </dsp:txXfrm>
    </dsp:sp>
    <dsp:sp modelId="{CB7DA74E-3A86-4784-9718-5839C9D57469}">
      <dsp:nvSpPr>
        <dsp:cNvPr id="0" name=""/>
        <dsp:cNvSpPr/>
      </dsp:nvSpPr>
      <dsp:spPr>
        <a:xfrm rot="20753332">
          <a:off x="4118431" y="1638512"/>
          <a:ext cx="2442375" cy="0"/>
        </a:xfrm>
        <a:custGeom>
          <a:avLst/>
          <a:gdLst/>
          <a:ahLst/>
          <a:cxnLst/>
          <a:rect l="0" t="0" r="0" b="0"/>
          <a:pathLst>
            <a:path>
              <a:moveTo>
                <a:pt x="0" y="0"/>
              </a:moveTo>
              <a:lnTo>
                <a:pt x="2442375"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2A19E630-41AA-4271-9FBC-A8A9239930B3}">
      <dsp:nvSpPr>
        <dsp:cNvPr id="0" name=""/>
        <dsp:cNvSpPr/>
      </dsp:nvSpPr>
      <dsp:spPr>
        <a:xfrm>
          <a:off x="6523956" y="99834"/>
          <a:ext cx="2605888" cy="182680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Fulfilled</a:t>
          </a:r>
          <a:endParaRPr lang="en-US" sz="3500" kern="1200" dirty="0"/>
        </a:p>
      </dsp:txBody>
      <dsp:txXfrm>
        <a:off x="6613133" y="189011"/>
        <a:ext cx="2427534" cy="1648451"/>
      </dsp:txXfrm>
    </dsp:sp>
    <dsp:sp modelId="{1253804C-AD58-41E8-B3DB-84C250054EBB}">
      <dsp:nvSpPr>
        <dsp:cNvPr id="0" name=""/>
        <dsp:cNvSpPr/>
      </dsp:nvSpPr>
      <dsp:spPr>
        <a:xfrm rot="867387">
          <a:off x="4117300" y="2913158"/>
          <a:ext cx="2399096" cy="0"/>
        </a:xfrm>
        <a:custGeom>
          <a:avLst/>
          <a:gdLst/>
          <a:ahLst/>
          <a:cxnLst/>
          <a:rect l="0" t="0" r="0" b="0"/>
          <a:pathLst>
            <a:path>
              <a:moveTo>
                <a:pt x="0" y="0"/>
              </a:moveTo>
              <a:lnTo>
                <a:pt x="2399096"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D7FE1D76-60D0-4132-B52B-00030F892152}">
      <dsp:nvSpPr>
        <dsp:cNvPr id="0" name=""/>
        <dsp:cNvSpPr/>
      </dsp:nvSpPr>
      <dsp:spPr>
        <a:xfrm>
          <a:off x="6478416" y="2672226"/>
          <a:ext cx="2809283" cy="1805036"/>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Rejected</a:t>
          </a:r>
          <a:endParaRPr lang="en-US" sz="3500" kern="1200" dirty="0"/>
        </a:p>
      </dsp:txBody>
      <dsp:txXfrm>
        <a:off x="6566531" y="2760341"/>
        <a:ext cx="2633053" cy="162880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a:t>
            </a:fld>
            <a:endParaRPr lang="en-US"/>
          </a:p>
        </p:txBody>
      </p:sp>
    </p:spTree>
    <p:extLst>
      <p:ext uri="{BB962C8B-B14F-4D97-AF65-F5344CB8AC3E}">
        <p14:creationId xmlns:p14="http://schemas.microsoft.com/office/powerpoint/2010/main" val="90184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 (will become a standard in ES7)</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 == Generators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411416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336678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You've just been dragged through Callback Hell, a friendly name to define </a:t>
            </a:r>
            <a:r>
              <a:rPr lang="en-US" sz="1200" b="1" i="0" kern="1200" dirty="0" smtClean="0">
                <a:solidFill>
                  <a:schemeClr val="tx1"/>
                </a:solidFill>
                <a:effectLst/>
                <a:latin typeface="+mn-lt"/>
                <a:ea typeface="+mn-ea"/>
                <a:cs typeface="+mn-cs"/>
              </a:rPr>
              <a:t>deeply nested and indented callbacks</a:t>
            </a:r>
            <a:r>
              <a:rPr lang="en-US" sz="1200" b="0" i="0" kern="1200" dirty="0" smtClean="0">
                <a:solidFill>
                  <a:schemeClr val="tx1"/>
                </a:solidFill>
                <a:effectLst/>
                <a:latin typeface="+mn-lt"/>
                <a:ea typeface="+mn-ea"/>
                <a:cs typeface="+mn-cs"/>
              </a:rPr>
              <a:t>, on top of </a:t>
            </a:r>
            <a:r>
              <a:rPr lang="en-US" sz="1200" b="0" i="1" kern="1200" dirty="0" smtClean="0">
                <a:solidFill>
                  <a:schemeClr val="tx1"/>
                </a:solidFill>
                <a:effectLst/>
                <a:latin typeface="+mn-lt"/>
                <a:ea typeface="+mn-ea"/>
                <a:cs typeface="+mn-cs"/>
              </a:rPr>
              <a:t>some more callbacks</a:t>
            </a:r>
            <a:r>
              <a:rPr lang="en-US" sz="1200" b="0" i="0" kern="1200" dirty="0" smtClean="0">
                <a:solidFill>
                  <a:schemeClr val="tx1"/>
                </a:solidFill>
                <a:effectLst/>
                <a:latin typeface="+mn-lt"/>
                <a:ea typeface="+mn-ea"/>
                <a:cs typeface="+mn-cs"/>
              </a:rPr>
              <a:t>, which make it pretty difficult to follow the flow, and understand what's going on.</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413335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22</a:t>
            </a:fld>
            <a:endParaRPr lang="en-US"/>
          </a:p>
        </p:txBody>
      </p:sp>
    </p:spTree>
    <p:extLst>
      <p:ext uri="{BB962C8B-B14F-4D97-AF65-F5344CB8AC3E}">
        <p14:creationId xmlns:p14="http://schemas.microsoft.com/office/powerpoint/2010/main" val="230493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async-lib.js #</a:t>
            </a:r>
            <a:r>
              <a:rPr lang="en-US" dirty="0" smtClean="0"/>
              <a:t>130 </a:t>
            </a:r>
            <a:r>
              <a:rPr lang="en-US" baseline="0" dirty="0" smtClean="0"/>
              <a:t>–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#67, #159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Name your function with meaningful name and take them out the business logic code.</a:t>
            </a:r>
          </a:p>
          <a:p>
            <a:r>
              <a:rPr lang="en-US" baseline="0" dirty="0" smtClean="0"/>
              <a:t>async.-lib.js #67</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#81</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23</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24</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25</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https://blog.jcoglan.com/2013/03/30/callbacks-are-imperative-promises-are-functional-nodes-biggest-missed-opportunity/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often hear it said that JavaScript is a 'functional’ programming language. Functional programming treats everything as a </a:t>
            </a:r>
            <a:r>
              <a:rPr lang="en-US" sz="1200" b="0" i="1" kern="1200" dirty="0" smtClean="0">
                <a:solidFill>
                  <a:schemeClr val="tx1"/>
                </a:solidFill>
                <a:effectLst/>
                <a:latin typeface="+mn-lt"/>
                <a:ea typeface="+mn-ea"/>
                <a:cs typeface="+mn-cs"/>
              </a:rPr>
              <a:t>value.</a:t>
            </a:r>
            <a:endParaRPr lang="en-US" dirty="0" smtClean="0"/>
          </a:p>
          <a:p>
            <a:r>
              <a:rPr lang="en-US" dirty="0" smtClean="0"/>
              <a:t>Cal</a:t>
            </a:r>
          </a:p>
          <a:p>
            <a:endParaRPr lang="en-US" dirty="0" smtClean="0"/>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r>
              <a:rPr lang="en-US" dirty="0" err="1" smtClean="0"/>
              <a:t>lbacks</a:t>
            </a:r>
            <a:r>
              <a:rPr lang="en-US" dirty="0" smtClean="0"/>
              <a:t> are imperative, promises are functional</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27</a:t>
            </a:fld>
            <a:endParaRPr lang="en-US"/>
          </a:p>
        </p:txBody>
      </p:sp>
    </p:spTree>
    <p:extLst>
      <p:ext uri="{BB962C8B-B14F-4D97-AF65-F5344CB8AC3E}">
        <p14:creationId xmlns:p14="http://schemas.microsoft.com/office/powerpoint/2010/main" val="281637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promise object wraps the value and callback</a:t>
            </a:r>
            <a:r>
              <a:rPr lang="en-US" baseline="0" dirty="0" smtClean="0"/>
              <a:t> functions for you.</a:t>
            </a:r>
          </a:p>
          <a:p>
            <a:endParaRPr lang="en-US" dirty="0" smtClean="0"/>
          </a:p>
          <a:p>
            <a:r>
              <a:rPr lang="en-US" dirty="0" smtClean="0"/>
              <a:t>Native in node 0.11.x (standard)</a:t>
            </a:r>
          </a:p>
          <a:p>
            <a:r>
              <a:rPr lang="en-US" dirty="0" smtClean="0"/>
              <a:t>For older version use es6-promise</a:t>
            </a:r>
          </a:p>
          <a:p>
            <a:r>
              <a:rPr lang="en-US" dirty="0" smtClean="0"/>
              <a:t>https://github.com/jakearchibald/es6-promise</a:t>
            </a:r>
          </a:p>
          <a:p>
            <a:endParaRPr lang="en-US" dirty="0" smtClean="0"/>
          </a:p>
          <a:p>
            <a:r>
              <a:rPr lang="en-US" dirty="0" smtClean="0"/>
              <a:t>Other advanced libraries</a:t>
            </a:r>
          </a:p>
          <a:p>
            <a:r>
              <a:rPr lang="en-US" dirty="0" smtClean="0"/>
              <a:t>Q –</a:t>
            </a:r>
          </a:p>
          <a:p>
            <a:r>
              <a:rPr lang="en-US" dirty="0" smtClean="0"/>
              <a:t>Bluebird – </a:t>
            </a:r>
          </a:p>
          <a:p>
            <a:r>
              <a:rPr lang="en-US" dirty="0" smtClean="0"/>
              <a:t>RESVP.js</a:t>
            </a:r>
            <a:r>
              <a:rPr lang="en-US" baseline="0" dirty="0" smtClean="0"/>
              <a:t> – </a:t>
            </a:r>
          </a:p>
          <a:p>
            <a:endParaRPr lang="en-US" dirty="0" smtClean="0"/>
          </a:p>
          <a:p>
            <a:r>
              <a:rPr lang="en-US" dirty="0" err="1" smtClean="0"/>
              <a:t>Traceur</a:t>
            </a:r>
            <a:r>
              <a:rPr lang="en-US" dirty="0" smtClean="0"/>
              <a:t> is a </a:t>
            </a:r>
            <a:r>
              <a:rPr lang="en-US" dirty="0" err="1" smtClean="0"/>
              <a:t>transpiler</a:t>
            </a:r>
            <a:r>
              <a:rPr lang="en-US" dirty="0" smtClean="0"/>
              <a:t> from ES6 -&gt; ES5 (</a:t>
            </a:r>
            <a:r>
              <a:rPr lang="en-US" dirty="0" err="1" smtClean="0"/>
              <a:t>traceur</a:t>
            </a:r>
            <a:r>
              <a:rPr lang="en-US" dirty="0" smtClean="0"/>
              <a:t> –</a:t>
            </a:r>
            <a:r>
              <a:rPr lang="en-US" dirty="0" err="1" smtClean="0"/>
              <a:t>dir</a:t>
            </a:r>
            <a:r>
              <a:rPr lang="en-US" dirty="0" smtClean="0"/>
              <a:t> </a:t>
            </a:r>
            <a:r>
              <a:rPr lang="en-US" dirty="0" err="1" smtClean="0"/>
              <a:t>src</a:t>
            </a:r>
            <a:r>
              <a:rPr lang="en-US" dirty="0" smtClean="0"/>
              <a:t> lib)</a:t>
            </a:r>
          </a:p>
          <a:p>
            <a:r>
              <a:rPr lang="en-US" dirty="0" smtClean="0"/>
              <a:t>You can use error function, restructuring,</a:t>
            </a:r>
            <a:r>
              <a:rPr lang="en-US" baseline="0" dirty="0" smtClean="0"/>
              <a:t> name parameters, default values, generators</a:t>
            </a:r>
          </a:p>
          <a:p>
            <a:endParaRPr lang="en-US" baseline="0" dirty="0" smtClean="0"/>
          </a:p>
          <a:p>
            <a:r>
              <a:rPr lang="en-US" baseline="0" dirty="0" smtClean="0"/>
              <a:t>Lost exceptions? With callback you get an unhandled exception and that will kill the event loop, with promises you may fail silently. Bluebird provides a global exception </a:t>
            </a:r>
            <a:r>
              <a:rPr lang="en-US" baseline="0" dirty="0" err="1" smtClean="0"/>
              <a:t>unhandler</a:t>
            </a:r>
            <a:r>
              <a:rPr lang="en-US" baseline="0" dirty="0" smtClean="0"/>
              <a:t>. Q use a done() function (standard).</a:t>
            </a: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28</a:t>
            </a:fld>
            <a:endParaRPr lang="en-US"/>
          </a:p>
        </p:txBody>
      </p:sp>
    </p:spTree>
    <p:extLst>
      <p:ext uri="{BB962C8B-B14F-4D97-AF65-F5344CB8AC3E}">
        <p14:creationId xmlns:p14="http://schemas.microsoft.com/office/powerpoint/2010/main" val="38540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r>
              <a:rPr lang="en-US" dirty="0" smtClean="0"/>
              <a:t>http://howtonode.org/understanding-process-next-tick</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settled value and reason are immutable</a:t>
            </a:r>
          </a:p>
          <a:p>
            <a:endParaRPr lang="en-US" dirty="0" smtClean="0"/>
          </a:p>
          <a:p>
            <a:r>
              <a:rPr lang="en-US" dirty="0" smtClean="0"/>
              <a:t>Make sure that your reasons are exceptions. They do not have to be exceptions,</a:t>
            </a:r>
            <a:r>
              <a:rPr lang="en-US" baseline="0" dirty="0" smtClean="0"/>
              <a:t> but it is better (mocha test example, the test will fail, but you will not know why)</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29</a:t>
            </a:fld>
            <a:endParaRPr lang="en-US"/>
          </a:p>
        </p:txBody>
      </p:sp>
    </p:spTree>
    <p:extLst>
      <p:ext uri="{BB962C8B-B14F-4D97-AF65-F5344CB8AC3E}">
        <p14:creationId xmlns:p14="http://schemas.microsoft.com/office/powerpoint/2010/main" val="393074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callbacks</a:t>
            </a:r>
            <a:r>
              <a:rPr lang="en-US" baseline="0" dirty="0" smtClean="0"/>
              <a:t> (again ;)</a:t>
            </a:r>
          </a:p>
          <a:p>
            <a:r>
              <a:rPr lang="en-US" baseline="0" dirty="0" smtClean="0"/>
              <a:t>  - one if the promise is fulfilled</a:t>
            </a:r>
          </a:p>
          <a:p>
            <a:r>
              <a:rPr lang="en-US" baseline="0" dirty="0" smtClean="0"/>
              <a:t>  - second if it is rejected</a:t>
            </a:r>
          </a:p>
          <a:p>
            <a:r>
              <a:rPr lang="en-US" baseline="0" dirty="0" smtClean="0"/>
              <a:t>both callbacks are optional (very common not to have the error </a:t>
            </a:r>
            <a:r>
              <a:rPr lang="en-US" baseline="0" dirty="0" err="1" smtClean="0"/>
              <a:t>cb</a:t>
            </a:r>
            <a:r>
              <a:rPr lang="en-US" baseline="0" dirty="0" smtClean="0"/>
              <a:t> here)</a:t>
            </a:r>
          </a:p>
          <a:p>
            <a:endParaRPr lang="en-US" baseline="0" dirty="0" smtClean="0"/>
          </a:p>
          <a:p>
            <a:r>
              <a:rPr lang="en-US" baseline="0" dirty="0" smtClean="0"/>
              <a:t>If the promise is already resolved, the callbacks will be called on the next ‘tick’ – it is fully </a:t>
            </a:r>
            <a:r>
              <a:rPr lang="en-US" baseline="0" dirty="0" err="1" smtClean="0"/>
              <a:t>async</a:t>
            </a:r>
            <a:r>
              <a:rPr lang="en-US" baseline="0" dirty="0" smtClean="0"/>
              <a:t>.</a:t>
            </a:r>
          </a:p>
          <a:p>
            <a:r>
              <a:rPr lang="en-US" baseline="0" dirty="0" smtClean="0"/>
              <a:t>Otherwise, if the promise is in pending state, the promise will await to be fulfilled or rejected.</a:t>
            </a:r>
            <a:r>
              <a:rPr lang="en-US" dirty="0" smtClean="0"/>
              <a:t/>
            </a:r>
            <a:br>
              <a:rPr lang="en-US" dirty="0" smtClean="0"/>
            </a:br>
            <a:endParaRPr lang="en-US" dirty="0" smtClean="0"/>
          </a:p>
          <a:p>
            <a:r>
              <a:rPr lang="en-US" dirty="0" smtClean="0"/>
              <a:t>---</a:t>
            </a:r>
          </a:p>
          <a:p>
            <a:r>
              <a:rPr lang="en-US" dirty="0" smtClean="0"/>
              <a:t>.catch(</a:t>
            </a:r>
            <a:r>
              <a:rPr lang="en-US" dirty="0" err="1" smtClean="0"/>
              <a:t>cb</a:t>
            </a:r>
            <a:r>
              <a:rPr lang="en-US" dirty="0" smtClean="0"/>
              <a:t>) == .then(null, </a:t>
            </a:r>
            <a:r>
              <a:rPr lang="en-US" dirty="0" err="1" smtClean="0"/>
              <a:t>cb</a:t>
            </a:r>
            <a:r>
              <a:rPr lang="en-US" dirty="0" smtClean="0"/>
              <a:t>)</a:t>
            </a:r>
          </a:p>
          <a:p>
            <a:r>
              <a:rPr lang="en-US" dirty="0" smtClean="0"/>
              <a:t>.catch() is</a:t>
            </a:r>
            <a:r>
              <a:rPr lang="en-US" baseline="0" dirty="0" smtClean="0"/>
              <a:t> the shorthand for omitting the success handler</a:t>
            </a:r>
          </a:p>
          <a:p>
            <a:endParaRPr lang="en-US" baseline="0" dirty="0" smtClean="0"/>
          </a:p>
          <a:p>
            <a:r>
              <a:rPr lang="en-US" baseline="0" dirty="0" smtClean="0"/>
              <a:t>catch() is better than then() with error handler, because if the then() success handler throws an exception the catch() handler will get it vs the then() handler will not.</a:t>
            </a:r>
          </a:p>
          <a:p>
            <a:endParaRPr lang="en-US" baseline="0" dirty="0" smtClean="0"/>
          </a:p>
          <a:p>
            <a:r>
              <a:rPr lang="en-US" baseline="0" dirty="0" smtClean="0"/>
              <a:t>The throw </a:t>
            </a:r>
            <a:r>
              <a:rPr lang="en-US" baseline="0" dirty="0" err="1" smtClean="0"/>
              <a:t>BadUserName</a:t>
            </a:r>
            <a:r>
              <a:rPr lang="en-US" baseline="0" dirty="0" smtClean="0"/>
              <a:t>() is catch in the then() implementation of the promise being resolved in the library code. In the example below that means the email </a:t>
            </a:r>
            <a:r>
              <a:rPr lang="en-US" baseline="0" dirty="0" err="1" smtClean="0"/>
              <a:t>var</a:t>
            </a:r>
            <a:r>
              <a:rPr lang="en-US" baseline="0" dirty="0" smtClean="0"/>
              <a:t> will become a rejected promise with a reason of </a:t>
            </a:r>
            <a:r>
              <a:rPr lang="en-US" baseline="0" dirty="0" err="1" smtClean="0"/>
              <a:t>BadUserName</a:t>
            </a:r>
            <a:r>
              <a:rPr lang="en-US" baseline="0" dirty="0" smtClean="0"/>
              <a:t>()</a:t>
            </a:r>
          </a:p>
          <a:p>
            <a:r>
              <a:rPr lang="en-US" baseline="0" dirty="0" smtClean="0"/>
              <a:t> </a:t>
            </a:r>
          </a:p>
          <a:p>
            <a:r>
              <a:rPr lang="en-US" baseline="0" dirty="0" smtClean="0"/>
              <a:t>promises-samples.js #30</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30</a:t>
            </a:fld>
            <a:endParaRPr lang="en-US"/>
          </a:p>
        </p:txBody>
      </p:sp>
    </p:spTree>
    <p:extLst>
      <p:ext uri="{BB962C8B-B14F-4D97-AF65-F5344CB8AC3E}">
        <p14:creationId xmlns:p14="http://schemas.microsoft.com/office/powerpoint/2010/main" val="219609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See promises-sample.js #30, #48, #62</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r>
              <a:rPr lang="en-US" sz="1200" b="0" i="0" u="none" strike="noStrike" kern="1200" baseline="0" dirty="0" smtClean="0">
                <a:solidFill>
                  <a:schemeClr val="tx1"/>
                </a:solidFill>
                <a:latin typeface="+mn-lt"/>
                <a:ea typeface="+mn-ea"/>
                <a:cs typeface="+mn-cs"/>
              </a:rPr>
              <a:t>http://www.slideshare.net/piotrpelczar/asynchronous-programming-done-right-nodejs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32</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33</a:t>
            </a:fld>
            <a:endParaRPr lang="en-US"/>
          </a:p>
        </p:txBody>
      </p:sp>
    </p:spTree>
    <p:extLst>
      <p:ext uri="{BB962C8B-B14F-4D97-AF65-F5344CB8AC3E}">
        <p14:creationId xmlns:p14="http://schemas.microsoft.com/office/powerpoint/2010/main" val="4194258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http://stackoverflow.com/questions/28388885/ecmascript-6-features-available-in-node-js-0-12</a:t>
            </a:r>
          </a:p>
          <a:p>
            <a:r>
              <a:rPr lang="en-US" dirty="0" smtClean="0"/>
              <a:t>http://kangax.github.io/compat-table/es6/#node</a:t>
            </a:r>
          </a:p>
          <a:p>
            <a:endParaRPr lang="en-US" dirty="0" smtClean="0"/>
          </a:p>
          <a:p>
            <a:r>
              <a:rPr lang="en-US" smtClean="0"/>
              <a:t>http://nodesummit.com/media/evolution-of-javascript-es7/</a:t>
            </a:r>
          </a:p>
          <a:p>
            <a:endParaRPr lang="en-US" smtClean="0"/>
          </a:p>
          <a:p>
            <a:r>
              <a:rPr lang="en-US" dirty="0" smtClean="0"/>
              <a:t>generators-samples.js #30,</a:t>
            </a:r>
            <a:r>
              <a:rPr lang="en-US" baseline="0" dirty="0" smtClean="0"/>
              <a:t> #45, ( #80, #90 )</a:t>
            </a:r>
          </a:p>
          <a:p>
            <a:endParaRPr lang="en-US" baseline="0" dirty="0" smtClean="0"/>
          </a:p>
          <a:p>
            <a:r>
              <a:rPr lang="en-US" dirty="0" smtClean="0"/>
              <a:t>http://jlongster.com/A-Study-on-Solving-Callbacks-with-JavaScript-Generators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35</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36</a:t>
            </a:fld>
            <a:endParaRPr lang="en-US"/>
          </a:p>
        </p:txBody>
      </p:sp>
    </p:spTree>
    <p:extLst>
      <p:ext uri="{BB962C8B-B14F-4D97-AF65-F5344CB8AC3E}">
        <p14:creationId xmlns:p14="http://schemas.microsoft.com/office/powerpoint/2010/main" val="3164839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smtClean="0"/>
              <a:t>www.npmjs.com/package/nodent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npm</a:t>
            </a:r>
            <a:r>
              <a:rPr lang="en-US" dirty="0" smtClean="0"/>
              <a:t> install </a:t>
            </a:r>
            <a:r>
              <a:rPr lang="en-US" dirty="0" err="1" smtClean="0"/>
              <a:t>nodent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39</a:t>
            </a:fld>
            <a:endParaRPr lang="en-US"/>
          </a:p>
        </p:txBody>
      </p:sp>
    </p:spTree>
    <p:extLst>
      <p:ext uri="{BB962C8B-B14F-4D97-AF65-F5344CB8AC3E}">
        <p14:creationId xmlns:p14="http://schemas.microsoft.com/office/powerpoint/2010/main" val="3966831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40</a:t>
            </a:fld>
            <a:endParaRPr lang="en-US"/>
          </a:p>
        </p:txBody>
      </p:sp>
    </p:spTree>
    <p:extLst>
      <p:ext uri="{BB962C8B-B14F-4D97-AF65-F5344CB8AC3E}">
        <p14:creationId xmlns:p14="http://schemas.microsoft.com/office/powerpoint/2010/main" val="2959212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41</a:t>
            </a:fld>
            <a:endParaRPr lang="en-US"/>
          </a:p>
        </p:txBody>
      </p:sp>
    </p:spTree>
    <p:extLst>
      <p:ext uri="{BB962C8B-B14F-4D97-AF65-F5344CB8AC3E}">
        <p14:creationId xmlns:p14="http://schemas.microsoft.com/office/powerpoint/2010/main" val="2514027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p>
          <a:p>
            <a:endParaRPr lang="en-US" dirty="0" smtClean="0"/>
          </a:p>
          <a:p>
            <a:r>
              <a:rPr lang="en-US" dirty="0" smtClean="0"/>
              <a:t>http://www.hostingadvice.com/blog/nodejs-vs-golang/</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42</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9</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191691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your 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a:t>
            </a:r>
            <a:r>
              <a:rPr lang="en-US" sz="1200" b="0" i="0" kern="1200" dirty="0" err="1" smtClean="0">
                <a:solidFill>
                  <a:schemeClr val="tx1"/>
                </a:solidFill>
                <a:effectLst/>
                <a:latin typeface="+mn-lt"/>
                <a:ea typeface="+mn-ea"/>
                <a:cs typeface="+mn-cs"/>
              </a:rPr>
              <a:t>framwework</a:t>
            </a:r>
            <a:r>
              <a:rPr lang="en-US" sz="1200" b="0" i="0" kern="1200" dirty="0" smtClean="0">
                <a:solidFill>
                  <a:schemeClr val="tx1"/>
                </a:solidFill>
                <a:effectLst/>
                <a:latin typeface="+mn-lt"/>
                <a:ea typeface="+mn-ea"/>
                <a:cs typeface="+mn-cs"/>
              </a:rPr>
              <a:t> -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loop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 And while debugging on his machine with 1 request, it has no impact. What about firing 100.000 request (using Apache ab) at the same time 10.000 x 0.100ms becomes 1.000 seconds almost 16 minutes, ouch!</a:t>
            </a:r>
          </a:p>
          <a:p>
            <a:endParaRPr lang="en-US" baseline="0" dirty="0" smtClean="0"/>
          </a:p>
          <a:p>
            <a:r>
              <a:rPr lang="en-US" baseline="0" dirty="0" smtClean="0"/>
              <a:t>Node.js sends tons of messages, but your application can fire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More 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#28 -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#78 –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#78 – </a:t>
            </a:r>
            <a:r>
              <a:rPr lang="en-US" dirty="0" smtClean="0"/>
              <a:t>http://localhost/api/fibonacciasyncslow?terms=5</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index.html #123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async-raw-impl.js examples.</a:t>
            </a:r>
          </a:p>
          <a:p>
            <a:r>
              <a:rPr lang="en-US" baseline="0" dirty="0" smtClean="0"/>
              <a:t>async-_eaw_impl.js #30 and #46, #98</a:t>
            </a:r>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4171498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29834646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929179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3964693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038085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pPr/>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473368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pPr/>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9169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pPr/>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65338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291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4985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874078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8333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1180137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2441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4009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9209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408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1738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42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505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867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53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564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8.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pPr/>
              <a:t>7/20/2015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pPr/>
              <a:t>‹#›</a:t>
            </a:fld>
            <a:endParaRPr lang="en-US"/>
          </a:p>
        </p:txBody>
      </p:sp>
    </p:spTree>
    <p:extLst>
      <p:ext uri="{BB962C8B-B14F-4D97-AF65-F5344CB8AC3E}">
        <p14:creationId xmlns:p14="http://schemas.microsoft.com/office/powerpoint/2010/main" val="33056165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876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developer-autodesk.github.io/" TargetMode="External"/><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twitter.com/FAUVELCyrille" TargetMode="External"/><Relationship Id="rId5" Type="http://schemas.openxmlformats.org/officeDocument/2006/relationships/hyperlink" Target="http://around-the-corner.typepad.com/" TargetMode="External"/><Relationship Id="rId4" Type="http://schemas.openxmlformats.org/officeDocument/2006/relationships/hyperlink" Target="https://fr.linkedin.com/in/cyrillefauve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14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a:xfrm>
            <a:off x="914400" y="3886200"/>
            <a:ext cx="10363200" cy="1752600"/>
          </a:xfrm>
        </p:spPr>
        <p:txBody>
          <a:bodyPr>
            <a:normAutofit/>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609600" y="1417638"/>
            <a:ext cx="10972800" cy="47190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a:solidFill>
                <a:srgbClr val="A9B7C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554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wrong with callbacks?</a:t>
            </a:r>
            <a:endParaRPr lang="en-US" dirty="0"/>
          </a:p>
        </p:txBody>
      </p:sp>
      <p:sp>
        <p:nvSpPr>
          <p:cNvPr id="5" name="Subtitle 4"/>
          <p:cNvSpPr>
            <a:spLocks noGrp="1"/>
          </p:cNvSpPr>
          <p:nvPr>
            <p:ph type="subTitle" idx="1"/>
          </p:nvPr>
        </p:nvSpPr>
        <p:spPr>
          <a:xfrm>
            <a:off x="340663" y="4234047"/>
            <a:ext cx="9144000" cy="1655762"/>
          </a:xfrm>
        </p:spPr>
        <p:txBody>
          <a:bodyPr/>
          <a:lstStyle/>
          <a:p>
            <a:r>
              <a:rPr lang="en-US" dirty="0" smtClean="0"/>
              <a:t>Instead of values, we have function calls,</a:t>
            </a:r>
          </a:p>
          <a:p>
            <a:r>
              <a:rPr lang="en-US" dirty="0" smtClean="0"/>
              <a:t>Which can be really cumbersome to coordinate</a:t>
            </a:r>
          </a:p>
        </p:txBody>
      </p:sp>
      <p:pic>
        <p:nvPicPr>
          <p:cNvPr id="6" name="Picture 5"/>
          <p:cNvPicPr>
            <a:picLocks noChangeAspect="1"/>
          </p:cNvPicPr>
          <p:nvPr/>
        </p:nvPicPr>
        <p:blipFill>
          <a:blip r:embed="rId3"/>
          <a:stretch>
            <a:fillRect/>
          </a:stretch>
        </p:blipFill>
        <p:spPr>
          <a:xfrm>
            <a:off x="8982635" y="3602038"/>
            <a:ext cx="2812676" cy="2620903"/>
          </a:xfrm>
          <a:prstGeom prst="rect">
            <a:avLst/>
          </a:prstGeom>
        </p:spPr>
      </p:pic>
    </p:spTree>
    <p:extLst>
      <p:ext uri="{BB962C8B-B14F-4D97-AF65-F5344CB8AC3E}">
        <p14:creationId xmlns:p14="http://schemas.microsoft.com/office/powerpoint/2010/main" val="155518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Pyramid of Doom</a:t>
            </a:r>
            <a:endParaRPr lang="en-US" dirty="0"/>
          </a:p>
        </p:txBody>
      </p:sp>
      <p:pic>
        <p:nvPicPr>
          <p:cNvPr id="4" name="Content Placeholder 3"/>
          <p:cNvPicPr>
            <a:picLocks noGrp="1" noChangeAspect="1"/>
          </p:cNvPicPr>
          <p:nvPr>
            <p:ph idx="1"/>
          </p:nvPr>
        </p:nvPicPr>
        <p:blipFill>
          <a:blip r:embed="rId2"/>
          <a:stretch>
            <a:fillRect/>
          </a:stretch>
        </p:blipFill>
        <p:spPr>
          <a:xfrm>
            <a:off x="2537460" y="1417638"/>
            <a:ext cx="7117080" cy="5042959"/>
          </a:xfrm>
          <a:prstGeom prst="rect">
            <a:avLst/>
          </a:prstGeom>
        </p:spPr>
      </p:pic>
    </p:spTree>
    <p:extLst>
      <p:ext uri="{BB962C8B-B14F-4D97-AF65-F5344CB8AC3E}">
        <p14:creationId xmlns:p14="http://schemas.microsoft.com/office/powerpoint/2010/main" val="395939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a:t>
            </a:r>
            <a:r>
              <a:rPr lang="en-US" sz="1200" dirty="0">
                <a:solidFill>
                  <a:srgbClr val="CC7832"/>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null</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A9B7C6"/>
                </a:solidFill>
                <a:latin typeface="Courier New" panose="02070309020205020404" pitchFamily="49" charset="0"/>
                <a:cs typeface="Courier New" panose="02070309020205020404" pitchFamily="49" charset="0"/>
              </a:rPr>
              <a:t/>
            </a:r>
            <a:br>
              <a:rPr lang="en-US" sz="2400" dirty="0" smtClean="0">
                <a:solidFill>
                  <a:srgbClr val="A9B7C6"/>
                </a:solidFill>
                <a:latin typeface="Courier New" panose="02070309020205020404" pitchFamily="49" charset="0"/>
                <a:cs typeface="Courier New" panose="02070309020205020404" pitchFamily="49" charset="0"/>
              </a:rPr>
            </a:b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04043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businessLogic</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async.js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pic>
        <p:nvPicPr>
          <p:cNvPr id="4" name="Picture 3"/>
          <p:cNvPicPr>
            <a:picLocks noChangeAspect="1"/>
          </p:cNvPicPr>
          <p:nvPr/>
        </p:nvPicPr>
        <p:blipFill>
          <a:blip r:embed="rId2"/>
          <a:stretch>
            <a:fillRect/>
          </a:stretch>
        </p:blipFill>
        <p:spPr>
          <a:xfrm>
            <a:off x="8724900" y="2434432"/>
            <a:ext cx="2857500" cy="2857500"/>
          </a:xfrm>
          <a:prstGeom prst="rect">
            <a:avLst/>
          </a:prstGeom>
        </p:spPr>
      </p:pic>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3" name="Content Placeholder 2"/>
          <p:cNvSpPr>
            <a:spLocks noGrp="1"/>
          </p:cNvSpPr>
          <p:nvPr>
            <p:ph idx="1"/>
          </p:nvPr>
        </p:nvSpPr>
        <p:spPr/>
        <p:txBody>
          <a:bodyPr/>
          <a:lstStyle/>
          <a:p>
            <a:r>
              <a:rPr lang="en-US" sz="3600" dirty="0" smtClean="0"/>
              <a:t>„ </a:t>
            </a:r>
            <a:r>
              <a:rPr lang="en-US" sz="3600" i="1" dirty="0" smtClean="0"/>
              <a:t>promise </a:t>
            </a:r>
            <a:r>
              <a:rPr lang="en-US" sz="3600" dirty="0"/>
              <a:t>is an object or function with a </a:t>
            </a:r>
            <a:r>
              <a:rPr lang="en-US" sz="3600" i="1" dirty="0"/>
              <a:t>then </a:t>
            </a:r>
            <a:r>
              <a:rPr lang="en-US" sz="3600" dirty="0"/>
              <a:t>method whose behavior conforms to this specification </a:t>
            </a:r>
            <a:r>
              <a:rPr lang="en-US" sz="3600" dirty="0" smtClean="0"/>
              <a:t>(...) </a:t>
            </a:r>
            <a:r>
              <a:rPr lang="en-US" sz="3600" dirty="0"/>
              <a:t>[and] </a:t>
            </a:r>
            <a:r>
              <a:rPr lang="en-US" sz="3600" b="1" dirty="0" smtClean="0"/>
              <a:t>represents the eventual result of an asynchronous operation</a:t>
            </a:r>
            <a:r>
              <a:rPr lang="en-US" sz="3200" b="1" dirty="0" smtClean="0"/>
              <a:t> </a:t>
            </a:r>
            <a:r>
              <a:rPr lang="en-US" sz="3200" dirty="0" smtClean="0"/>
              <a:t>„</a:t>
            </a:r>
            <a:endParaRPr lang="en-US" dirty="0"/>
          </a:p>
        </p:txBody>
      </p:sp>
    </p:spTree>
    <p:extLst>
      <p:ext uri="{BB962C8B-B14F-4D97-AF65-F5344CB8AC3E}">
        <p14:creationId xmlns:p14="http://schemas.microsoft.com/office/powerpoint/2010/main" val="13979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Promises:</a:t>
            </a:r>
            <a:br>
              <a:rPr lang="en-US" dirty="0" smtClean="0"/>
            </a:br>
            <a:r>
              <a:rPr lang="en-US" dirty="0" smtClean="0"/>
              <a:t>Back to thinking about functions and values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70963" y="1267691"/>
            <a:ext cx="3782292" cy="509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Promise: </a:t>
            </a:r>
            <a:r>
              <a:rPr lang="en-US" dirty="0" err="1" smtClean="0"/>
              <a:t>async</a:t>
            </a:r>
            <a:r>
              <a:rPr lang="en-US" dirty="0" smtClean="0"/>
              <a:t> value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344378"/>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936182" y="2930237"/>
            <a:ext cx="757451" cy="369332"/>
          </a:xfrm>
          <a:prstGeom prst="rect">
            <a:avLst/>
          </a:prstGeom>
          <a:solidFill>
            <a:srgbClr val="FFC000"/>
          </a:solidFill>
        </p:spPr>
        <p:txBody>
          <a:bodyPr wrap="none" rtlCol="0">
            <a:spAutoFit/>
          </a:bodyPr>
          <a:lstStyle/>
          <a:p>
            <a:r>
              <a:rPr lang="en-US" dirty="0" smtClean="0"/>
              <a:t>Value</a:t>
            </a:r>
            <a:endParaRPr lang="en-US" dirty="0"/>
          </a:p>
        </p:txBody>
      </p:sp>
      <p:sp>
        <p:nvSpPr>
          <p:cNvPr id="8" name="TextBox 7"/>
          <p:cNvSpPr txBox="1"/>
          <p:nvPr/>
        </p:nvSpPr>
        <p:spPr>
          <a:xfrm>
            <a:off x="8940834" y="5576455"/>
            <a:ext cx="979755" cy="369332"/>
          </a:xfrm>
          <a:prstGeom prst="rect">
            <a:avLst/>
          </a:prstGeom>
          <a:solidFill>
            <a:srgbClr val="FFC000"/>
          </a:solidFill>
        </p:spPr>
        <p:txBody>
          <a:bodyPr wrap="none" rtlCol="0">
            <a:spAutoFit/>
          </a:bodyPr>
          <a:lstStyle/>
          <a:p>
            <a:r>
              <a:rPr lang="en-US" dirty="0" smtClean="0"/>
              <a:t>Reason</a:t>
            </a:r>
            <a:endParaRPr lang="en-US" dirty="0"/>
          </a:p>
        </p:txBody>
      </p:sp>
    </p:spTree>
    <p:extLst>
      <p:ext uri="{BB962C8B-B14F-4D97-AF65-F5344CB8AC3E}">
        <p14:creationId xmlns:p14="http://schemas.microsoft.com/office/powerpoint/2010/main" val="2944985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(ES6) promise ops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 </a:t>
            </a:r>
            <a:r>
              <a:rPr lang="en-US" dirty="0"/>
              <a:t>flow</a:t>
            </a:r>
          </a:p>
          <a:p>
            <a:pPr lvl="1"/>
            <a:r>
              <a:rPr lang="en-US" dirty="0"/>
              <a:t>t</a:t>
            </a:r>
            <a:r>
              <a:rPr lang="en-US" dirty="0" smtClean="0"/>
              <a:t>hen, all, race</a:t>
            </a:r>
          </a:p>
          <a:p>
            <a:pPr lvl="1"/>
            <a:endParaRPr lang="en-US" dirty="0"/>
          </a:p>
          <a:p>
            <a:r>
              <a:rPr lang="en-US" dirty="0"/>
              <a:t>t</a:t>
            </a:r>
            <a:r>
              <a:rPr lang="en-US" dirty="0" smtClean="0"/>
              <a:t>hen – access value/reason</a:t>
            </a:r>
          </a:p>
          <a:p>
            <a:r>
              <a:rPr lang="en-US" dirty="0"/>
              <a:t>a</a:t>
            </a:r>
            <a:r>
              <a:rPr lang="en-US" dirty="0" smtClean="0"/>
              <a:t>ll – wait for several promises</a:t>
            </a:r>
          </a:p>
          <a:p>
            <a:r>
              <a:rPr lang="en-US" dirty="0"/>
              <a:t>r</a:t>
            </a:r>
            <a:r>
              <a:rPr lang="en-US" dirty="0" smtClean="0"/>
              <a:t>ace – wait for the first fulfilled promise</a:t>
            </a:r>
          </a:p>
          <a:p>
            <a:endParaRPr lang="en-US" dirty="0"/>
          </a:p>
          <a:p>
            <a:r>
              <a:rPr lang="en-US" dirty="0" smtClean="0"/>
              <a:t>catch</a:t>
            </a:r>
            <a:endParaRPr lang="en-US" dirty="0"/>
          </a:p>
        </p:txBody>
      </p:sp>
    </p:spTree>
    <p:extLst>
      <p:ext uri="{BB962C8B-B14F-4D97-AF65-F5344CB8AC3E}">
        <p14:creationId xmlns:p14="http://schemas.microsoft.com/office/powerpoint/2010/main" val="195731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Always return a promise</a:t>
            </a:r>
            <a:endParaRPr lang="en-US" dirty="0"/>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3703321" y="3845560"/>
            <a:ext cx="4785360" cy="2630003"/>
          </a:xfrm>
          <a:prstGeom prst="rect">
            <a:avLst/>
          </a:prstGeom>
        </p:spPr>
      </p:pic>
    </p:spTree>
    <p:extLst>
      <p:ext uri="{BB962C8B-B14F-4D97-AF65-F5344CB8AC3E}">
        <p14:creationId xmlns:p14="http://schemas.microsoft.com/office/powerpoint/2010/main" val="222301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var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9876AA"/>
                </a:solidFill>
                <a:effectLst/>
                <a:latin typeface="Courier New" panose="02070309020205020404" pitchFamily="49" charset="0"/>
                <a:cs typeface="Courier New" panose="02070309020205020404" pitchFamily="49" charset="0"/>
              </a:rPr>
              <a:t>fail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smtClean="0">
                <a:solidFill>
                  <a:srgbClr val="A9B7C6"/>
                </a:solidFill>
                <a:latin typeface="Courier New" panose="02070309020205020404" pitchFamily="49" charset="0"/>
                <a:cs typeface="Courier New" panose="02070309020205020404" pitchFamily="49" charset="0"/>
              </a:rPr>
              <a:t>(symbol)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symbol))</a:t>
            </a: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CC7832"/>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690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a:t>
            </a:r>
            <a:r>
              <a:rPr lang="en-US" dirty="0" smtClean="0"/>
              <a:t>standard</a:t>
            </a:r>
          </a:p>
          <a:p>
            <a:pPr marL="0" indent="0" algn="ctr">
              <a:buNone/>
            </a:pPr>
            <a:endParaRPr lang="en-US" dirty="0" smtClean="0"/>
          </a:p>
          <a:p>
            <a:pPr marL="0" indent="0" algn="ctr">
              <a:buNone/>
            </a:pPr>
            <a:endParaRPr lang="en-US" dirty="0"/>
          </a:p>
          <a:p>
            <a:pPr marL="0" indent="0">
              <a:buNone/>
            </a:pPr>
            <a:r>
              <a:rPr lang="en-US" dirty="0" smtClean="0"/>
              <a:t>But no one prevents you to also return a promise ;)</a:t>
            </a:r>
            <a:endParaRPr lang="en-US" dirty="0"/>
          </a:p>
        </p:txBody>
      </p:sp>
      <p:pic>
        <p:nvPicPr>
          <p:cNvPr id="4" name="Picture 3"/>
          <p:cNvPicPr>
            <a:picLocks noChangeAspect="1"/>
          </p:cNvPicPr>
          <p:nvPr/>
        </p:nvPicPr>
        <p:blipFill>
          <a:blip r:embed="rId2"/>
          <a:stretch>
            <a:fillRect/>
          </a:stretch>
        </p:blipFill>
        <p:spPr>
          <a:xfrm>
            <a:off x="9332728" y="2433546"/>
            <a:ext cx="2859272" cy="2859272"/>
          </a:xfrm>
          <a:prstGeom prst="rect">
            <a:avLst/>
          </a:prstGeom>
        </p:spPr>
      </p:pic>
    </p:spTree>
    <p:extLst>
      <p:ext uri="{BB962C8B-B14F-4D97-AF65-F5344CB8AC3E}">
        <p14:creationId xmlns:p14="http://schemas.microsoft.com/office/powerpoint/2010/main" val="19021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gen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a:t>
            </a:r>
            <a:r>
              <a:rPr lang="en-US" sz="1200" b="1" dirty="0" smtClean="0">
                <a:solidFill>
                  <a:srgbClr val="CC7832"/>
                </a:solidFill>
                <a:latin typeface="Courier New" panose="02070309020205020404" pitchFamily="49" charset="0"/>
                <a:cs typeface="Courier New" panose="02070309020205020404" pitchFamily="49" charset="0"/>
              </a:rPr>
              <a:t>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928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a:t>
            </a:r>
            <a:r>
              <a:rPr lang="en-US" dirty="0" smtClean="0"/>
              <a:t>parameters</a:t>
            </a:r>
          </a:p>
          <a:p>
            <a:endParaRPr lang="en-US" dirty="0"/>
          </a:p>
          <a:p>
            <a:r>
              <a:rPr lang="en-US" dirty="0"/>
              <a:t>g</a:t>
            </a:r>
            <a:r>
              <a:rPr lang="en-US" dirty="0" smtClean="0"/>
              <a:t>enerators aren’t only iterators</a:t>
            </a:r>
          </a:p>
          <a:p>
            <a:pPr lvl="1"/>
            <a:r>
              <a:rPr lang="en-US" dirty="0" smtClean="0"/>
              <a:t>You can also push values in</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ES7</a:t>
            </a:r>
            <a:endParaRPr lang="en-US" dirty="0"/>
          </a:p>
        </p:txBody>
      </p:sp>
      <p:sp>
        <p:nvSpPr>
          <p:cNvPr id="3" name="Content Placeholder 2"/>
          <p:cNvSpPr>
            <a:spLocks noGrp="1"/>
          </p:cNvSpPr>
          <p:nvPr>
            <p:ph idx="1"/>
          </p:nvPr>
        </p:nvSpPr>
        <p:spPr/>
        <p:txBody>
          <a:bodyPr/>
          <a:lstStyle/>
          <a:p>
            <a:r>
              <a:rPr lang="en-US" dirty="0" err="1"/>
              <a:t>a</a:t>
            </a:r>
            <a:r>
              <a:rPr lang="en-US" dirty="0" err="1" smtClean="0"/>
              <a:t>sync</a:t>
            </a:r>
            <a:r>
              <a:rPr lang="en-US" dirty="0" smtClean="0"/>
              <a:t> / await</a:t>
            </a:r>
          </a:p>
          <a:p>
            <a:endParaRPr lang="en-US" dirty="0"/>
          </a:p>
          <a:p>
            <a:r>
              <a:rPr lang="en-US" dirty="0" smtClean="0"/>
              <a:t>Not in node.js … yet :S</a:t>
            </a:r>
            <a:endParaRPr lang="en-US" dirty="0"/>
          </a:p>
        </p:txBody>
      </p:sp>
      <p:pic>
        <p:nvPicPr>
          <p:cNvPr id="4" name="Picture 3"/>
          <p:cNvPicPr>
            <a:picLocks noChangeAspect="1"/>
          </p:cNvPicPr>
          <p:nvPr/>
        </p:nvPicPr>
        <p:blipFill>
          <a:blip r:embed="rId2"/>
          <a:stretch>
            <a:fillRect/>
          </a:stretch>
        </p:blipFill>
        <p:spPr>
          <a:xfrm>
            <a:off x="5029200" y="3298509"/>
            <a:ext cx="5623559" cy="3163252"/>
          </a:xfrm>
          <a:prstGeom prst="rect">
            <a:avLst/>
          </a:prstGeom>
        </p:spPr>
      </p:pic>
    </p:spTree>
    <p:extLst>
      <p:ext uri="{BB962C8B-B14F-4D97-AF65-F5344CB8AC3E}">
        <p14:creationId xmlns:p14="http://schemas.microsoft.com/office/powerpoint/2010/main" val="87399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 await</a:t>
            </a:r>
            <a:endParaRPr lang="en-US" dirty="0"/>
          </a:p>
        </p:txBody>
      </p:sp>
      <p:sp>
        <p:nvSpPr>
          <p:cNvPr id="3" name="Content Placeholder 2"/>
          <p:cNvSpPr>
            <a:spLocks noGrp="1"/>
          </p:cNvSpPr>
          <p:nvPr>
            <p:ph idx="1"/>
          </p:nvPr>
        </p:nvSpPr>
        <p:spPr/>
        <p:txBody>
          <a:bodyPr/>
          <a:lstStyle/>
          <a:p>
            <a:r>
              <a:rPr lang="en-US" dirty="0" smtClean="0"/>
              <a:t>Code like synchronous code but </a:t>
            </a:r>
            <a:r>
              <a:rPr lang="en-US" dirty="0" err="1" smtClean="0"/>
              <a:t>async</a:t>
            </a:r>
            <a:endParaRPr lang="en-US" dirty="0" smtClean="0"/>
          </a:p>
          <a:p>
            <a:endParaRPr lang="en-US" dirty="0"/>
          </a:p>
          <a:p>
            <a:r>
              <a:rPr lang="en-US" dirty="0" smtClean="0"/>
              <a:t>Use an hidden promises</a:t>
            </a:r>
          </a:p>
          <a:p>
            <a:endParaRPr lang="en-US" dirty="0"/>
          </a:p>
          <a:p>
            <a:r>
              <a:rPr lang="en-US" dirty="0" err="1"/>
              <a:t>n</a:t>
            </a:r>
            <a:r>
              <a:rPr lang="en-US" dirty="0" err="1" smtClean="0"/>
              <a:t>pm</a:t>
            </a:r>
            <a:r>
              <a:rPr lang="en-US" dirty="0" smtClean="0"/>
              <a:t> install </a:t>
            </a:r>
            <a:r>
              <a:rPr lang="en-US" dirty="0" smtClean="0"/>
              <a:t>babel</a:t>
            </a:r>
            <a:endParaRPr lang="en-US" dirty="0"/>
          </a:p>
        </p:txBody>
      </p:sp>
      <p:pic>
        <p:nvPicPr>
          <p:cNvPr id="4" name="Picture 3"/>
          <p:cNvPicPr>
            <a:picLocks noChangeAspect="1"/>
          </p:cNvPicPr>
          <p:nvPr/>
        </p:nvPicPr>
        <p:blipFill>
          <a:blip r:embed="rId3"/>
          <a:stretch>
            <a:fillRect/>
          </a:stretch>
        </p:blipFill>
        <p:spPr>
          <a:xfrm>
            <a:off x="5669280" y="3025140"/>
            <a:ext cx="4572000" cy="3429000"/>
          </a:xfrm>
          <a:prstGeom prst="rect">
            <a:avLst/>
          </a:prstGeom>
        </p:spPr>
      </p:pic>
    </p:spTree>
    <p:extLst>
      <p:ext uri="{BB962C8B-B14F-4D97-AF65-F5344CB8AC3E}">
        <p14:creationId xmlns:p14="http://schemas.microsoft.com/office/powerpoint/2010/main" val="220134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925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a:t>
            </a:r>
            <a:r>
              <a:rPr lang="en-US" dirty="0" smtClean="0"/>
              <a:t>the French </a:t>
            </a:r>
            <a:r>
              <a:rPr lang="en-US" dirty="0"/>
              <a:t>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4"/>
              </a:rPr>
              <a:t>https://</a:t>
            </a:r>
            <a:r>
              <a:rPr lang="en-US" u="sng" dirty="0" smtClean="0">
                <a:hlinkClick r:id="rId4"/>
              </a:rPr>
              <a:t>fr.linkedin.com/in/cyrillefauvel</a:t>
            </a:r>
            <a:r>
              <a:rPr lang="en-US" u="sng" dirty="0" smtClean="0"/>
              <a:t/>
            </a:r>
            <a:br>
              <a:rPr lang="en-US" u="sng" dirty="0" smtClean="0"/>
            </a:br>
            <a:r>
              <a:rPr lang="en-US" dirty="0" smtClean="0"/>
              <a:t>blog: </a:t>
            </a:r>
            <a:r>
              <a:rPr lang="en-US" dirty="0" smtClean="0">
                <a:hlinkClick r:id="rId5"/>
              </a:rPr>
              <a:t>http://around-the-corner.typepad.com/</a:t>
            </a:r>
            <a:r>
              <a:rPr lang="en-US" dirty="0" smtClean="0"/>
              <a:t> </a:t>
            </a:r>
            <a:br>
              <a:rPr lang="en-US" dirty="0" smtClean="0"/>
            </a:br>
            <a:r>
              <a:rPr lang="en-US" dirty="0" smtClean="0"/>
              <a:t>      </a:t>
            </a:r>
            <a:r>
              <a:rPr lang="en-US" dirty="0" smtClean="0">
                <a:hlinkClick r:id="rId6"/>
              </a:rPr>
              <a:t>@</a:t>
            </a:r>
            <a:r>
              <a:rPr lang="en-US" dirty="0" err="1">
                <a:hlinkClick r:id="rId6"/>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0159" y="6469591"/>
            <a:ext cx="4271682" cy="707886"/>
          </a:xfrm>
          <a:prstGeom prst="rect">
            <a:avLst/>
          </a:prstGeom>
          <a:noFill/>
        </p:spPr>
        <p:txBody>
          <a:bodyPr wrap="square" rtlCol="0">
            <a:spAutoFit/>
          </a:bodyPr>
          <a:lstStyle/>
          <a:p>
            <a:r>
              <a:rPr lang="en-US" sz="2000" dirty="0">
                <a:hlinkClick r:id="rId8"/>
              </a:rPr>
              <a:t>http://developer-autodesk.github.io/</a:t>
            </a:r>
            <a:r>
              <a:rPr lang="en-US" sz="2000" dirty="0"/>
              <a:t> </a:t>
            </a:r>
          </a:p>
          <a:p>
            <a:endParaRPr lang="en-US" sz="2000" dirty="0"/>
          </a:p>
        </p:txBody>
      </p:sp>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smtClean="0">
                <a:solidFill>
                  <a:srgbClr val="A9B7C6"/>
                </a:solidFill>
                <a:latin typeface="Courier New" panose="02070309020205020404" pitchFamily="49" charset="0"/>
                <a:cs typeface="Courier New" panose="02070309020205020404" pitchFamily="49" charset="0"/>
              </a:rPr>
              <a:t>async</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ES6</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ES7</a:t>
            </a:r>
          </a:p>
        </p:txBody>
      </p:sp>
    </p:spTree>
    <p:extLst>
      <p:ext uri="{BB962C8B-B14F-4D97-AF65-F5344CB8AC3E}">
        <p14:creationId xmlns:p14="http://schemas.microsoft.com/office/powerpoint/2010/main" val="28957914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a:solidFill>
                  <a:srgbClr val="A9B7C6"/>
                </a:solidFill>
                <a:latin typeface="Courier New" panose="02070309020205020404" pitchFamily="49" charset="0"/>
                <a:cs typeface="Courier New" panose="02070309020205020404" pitchFamily="49" charset="0"/>
              </a:rPr>
              <a:t>async</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00809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7900035" y="3022917"/>
            <a:ext cx="2326005" cy="3436803"/>
          </a:xfrm>
          <a:prstGeom prst="rect">
            <a:avLst/>
          </a:prstGeom>
        </p:spPr>
      </p:pic>
    </p:spTree>
    <p:extLst>
      <p:ext uri="{BB962C8B-B14F-4D97-AF65-F5344CB8AC3E}">
        <p14:creationId xmlns:p14="http://schemas.microsoft.com/office/powerpoint/2010/main" val="822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2"/>
          <a:stretch>
            <a:fillRect/>
          </a:stretch>
        </p:blipFill>
        <p:spPr>
          <a:xfrm>
            <a:off x="7632661" y="3542930"/>
            <a:ext cx="2867699" cy="2926661"/>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3"/>
              </a:rPr>
              <a:t>http://developer-autodesk.github.io/</a:t>
            </a:r>
            <a:r>
              <a:rPr lang="en-US" sz="2000" dirty="0"/>
              <a:t> </a:t>
            </a:r>
          </a:p>
          <a:p>
            <a:endParaRPr lang="en-US" sz="20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 / 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85000" lnSpcReduction="2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800" dirty="0"/>
              <a:t>C like syntax for both </a:t>
            </a:r>
            <a:r>
              <a:rPr lang="en-US" sz="2800" dirty="0" err="1"/>
              <a:t>javascript</a:t>
            </a:r>
            <a:r>
              <a:rPr lang="en-US" sz="2800" dirty="0"/>
              <a:t> &amp; PHP</a:t>
            </a:r>
          </a:p>
          <a:p>
            <a:pPr fontAlgn="base"/>
            <a:r>
              <a:rPr lang="en-US" sz="2800" dirty="0"/>
              <a:t>Node is </a:t>
            </a:r>
            <a:r>
              <a:rPr lang="en-US" sz="2800" dirty="0" err="1"/>
              <a:t>javascript</a:t>
            </a:r>
            <a:r>
              <a:rPr lang="en-US" sz="2800" dirty="0"/>
              <a:t> only</a:t>
            </a:r>
          </a:p>
          <a:p>
            <a:pPr fontAlgn="base"/>
            <a:r>
              <a:rPr lang="en-US" sz="2800" dirty="0"/>
              <a:t>Robust </a:t>
            </a:r>
            <a:r>
              <a:rPr lang="en-US" sz="2800" dirty="0" err="1"/>
              <a:t>npm</a:t>
            </a:r>
            <a:r>
              <a:rPr lang="en-US" sz="2800" dirty="0"/>
              <a:t> vs Composer for PHP</a:t>
            </a:r>
          </a:p>
          <a:p>
            <a:pPr fontAlgn="base"/>
            <a:r>
              <a:rPr lang="en-US" sz="2800" dirty="0"/>
              <a:t>Node is still young but growing fast</a:t>
            </a:r>
          </a:p>
          <a:p>
            <a:pPr fontAlgn="base"/>
            <a:r>
              <a:rPr lang="en-US" sz="2800" dirty="0"/>
              <a:t>equal</a:t>
            </a:r>
          </a:p>
          <a:p>
            <a:pPr fontAlgn="base"/>
            <a:r>
              <a:rPr lang="en-US" sz="2800" dirty="0"/>
              <a:t>Node + socket.io</a:t>
            </a:r>
          </a:p>
          <a:p>
            <a:pPr fontAlgn="base"/>
            <a:r>
              <a:rPr lang="en-US" sz="2800" dirty="0"/>
              <a:t>SQL vs </a:t>
            </a:r>
            <a:r>
              <a:rPr lang="en-US" sz="2800" dirty="0" err="1"/>
              <a:t>noSQL</a:t>
            </a:r>
            <a:r>
              <a:rPr lang="en-US" sz="2800" dirty="0"/>
              <a:t> debate</a:t>
            </a:r>
          </a:p>
          <a:p>
            <a:pPr fontAlgn="base"/>
            <a:r>
              <a:rPr lang="en-US" sz="2800" dirty="0"/>
              <a:t>PHP, Python need Apache for example</a:t>
            </a:r>
          </a:p>
          <a:p>
            <a:pPr fontAlgn="base"/>
            <a:r>
              <a:rPr lang="en-US" sz="2800" dirty="0"/>
              <a:t>PaaS – several solutions around</a:t>
            </a:r>
          </a:p>
          <a:p>
            <a:pPr fontAlgn="base"/>
            <a:r>
              <a:rPr lang="en-US" sz="28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6" name="Picture 5"/>
          <p:cNvPicPr>
            <a:picLocks noChangeAspect="1"/>
          </p:cNvPicPr>
          <p:nvPr/>
        </p:nvPicPr>
        <p:blipFill>
          <a:blip r:embed="rId3"/>
          <a:stretch>
            <a:fillRect/>
          </a:stretch>
        </p:blipFill>
        <p:spPr>
          <a:xfrm>
            <a:off x="2927039" y="1690688"/>
            <a:ext cx="6337922" cy="4535612"/>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vCon5 NYC15 PPT-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4137</TotalTime>
  <Words>1779</Words>
  <Application>Microsoft Office PowerPoint</Application>
  <PresentationFormat>Widescreen</PresentationFormat>
  <Paragraphs>446</Paragraphs>
  <Slides>44</Slides>
  <Notes>29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44</vt:i4>
      </vt:variant>
    </vt:vector>
  </HeadingPairs>
  <TitlesOfParts>
    <vt:vector size="54" baseType="lpstr">
      <vt:lpstr>ＭＳ Ｐゴシック</vt:lpstr>
      <vt:lpstr>Arial</vt:lpstr>
      <vt:lpstr>Calibri</vt:lpstr>
      <vt:lpstr>Courier New</vt:lpstr>
      <vt:lpstr>Frutiger Next LT W1G</vt:lpstr>
      <vt:lpstr>Wingdings</vt:lpstr>
      <vt:lpstr>AU 2014 Presentation Template Additional Slides</vt:lpstr>
      <vt:lpstr>Custom Design</vt:lpstr>
      <vt:lpstr>DevCon5 NYC15 PPT-2</vt:lpstr>
      <vt:lpstr>Office Theme</vt:lpstr>
      <vt:lpstr>PowerPoint Presentation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Blocking is easy</vt:lpstr>
      <vt:lpstr>Non blocking i/o</vt:lpstr>
      <vt:lpstr>One thread, really?</vt:lpstr>
      <vt:lpstr>The event loop</vt:lpstr>
      <vt:lpstr>Demo</vt:lpstr>
      <vt:lpstr>Events vs  Callbacks  vs Promises vs Generators vs …</vt:lpstr>
      <vt:lpstr>Be careful with</vt:lpstr>
      <vt:lpstr>What’s wrong with callbacks?</vt:lpstr>
      <vt:lpstr>Pyramid of Doom</vt:lpstr>
      <vt:lpstr>Callback hell</vt:lpstr>
      <vt:lpstr>Blocking is easy</vt:lpstr>
      <vt:lpstr>Callback hell</vt:lpstr>
      <vt:lpstr>Real Example</vt:lpstr>
      <vt:lpstr>The async.js library</vt:lpstr>
      <vt:lpstr>Modularize</vt:lpstr>
      <vt:lpstr>Promises</vt:lpstr>
      <vt:lpstr>Promises: Back to thinking about functions and values</vt:lpstr>
      <vt:lpstr>Promise: async value</vt:lpstr>
      <vt:lpstr>The (ES6) promise ops</vt:lpstr>
      <vt:lpstr>Always return a promise</vt:lpstr>
      <vt:lpstr>Promises</vt:lpstr>
      <vt:lpstr>Blocking is easy</vt:lpstr>
      <vt:lpstr>Modularize</vt:lpstr>
      <vt:lpstr>Generators - ES6 feature</vt:lpstr>
      <vt:lpstr>Blocking is easy</vt:lpstr>
      <vt:lpstr>Node.js support</vt:lpstr>
      <vt:lpstr>ES7</vt:lpstr>
      <vt:lpstr>Async / await</vt:lpstr>
      <vt:lpstr>Blocking is easy</vt:lpstr>
      <vt:lpstr>Blocking is easy</vt:lpstr>
      <vt:lpstr>Go</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90</cp:revision>
  <dcterms:created xsi:type="dcterms:W3CDTF">2015-06-15T06:49:57Z</dcterms:created>
  <dcterms:modified xsi:type="dcterms:W3CDTF">2015-07-20T19:56:18Z</dcterms:modified>
</cp:coreProperties>
</file>